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860" r:id="rId3"/>
    <p:sldId id="861" r:id="rId4"/>
    <p:sldId id="862" r:id="rId5"/>
    <p:sldId id="863" r:id="rId6"/>
    <p:sldId id="864" r:id="rId7"/>
    <p:sldId id="865" r:id="rId8"/>
    <p:sldId id="86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14" autoAdjust="0"/>
    <p:restoredTop sz="94606" autoAdjust="0"/>
  </p:normalViewPr>
  <p:slideViewPr>
    <p:cSldViewPr>
      <p:cViewPr varScale="1">
        <p:scale>
          <a:sx n="111" d="100"/>
          <a:sy n="111" d="100"/>
        </p:scale>
        <p:origin x="61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冲刺训练　</a:t>
            </a:r>
            <a:r>
              <a:rPr lang="en-US" altLang="zh-CN" sz="4800" b="0" smtClean="0">
                <a:solidFill>
                  <a:srgbClr val="000000"/>
                </a:solidFill>
                <a:ea typeface="微软雅黑" panose="020B0503020204020204" pitchFamily="34" charset="-122"/>
                <a:cs typeface="Times New Roman" panose="02020603050405020304" pitchFamily="18" charset="0"/>
              </a:rPr>
              <a:t>2</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新趋势题型-4字.eps" descr="id:2147500408;FounderCES"/>
          <p:cNvPicPr/>
          <p:nvPr/>
        </p:nvPicPr>
        <p:blipFill>
          <a:blip r:embed="rId2"/>
          <a:stretch>
            <a:fillRect/>
          </a:stretch>
        </p:blipFill>
        <p:spPr>
          <a:xfrm>
            <a:off x="3142878" y="2310585"/>
            <a:ext cx="4896544" cy="589310"/>
          </a:xfrm>
          <a:prstGeom prst="rect">
            <a:avLst/>
          </a:prstGeom>
        </p:spPr>
      </p:pic>
      <p:sp>
        <p:nvSpPr>
          <p:cNvPr id="10" name="内容占位符 1"/>
          <p:cNvSpPr txBox="1">
            <a:spLocks/>
          </p:cNvSpPr>
          <p:nvPr/>
        </p:nvSpPr>
        <p:spPr bwMode="auto">
          <a:xfrm>
            <a:off x="360854" y="2132856"/>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综</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合填空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323026" y="894058"/>
            <a:ext cx="11589196" cy="1239486"/>
          </a:xfrm>
          <a:prstGeom prst="rect">
            <a:avLst/>
          </a:prstGeom>
        </p:spPr>
      </p:pic>
      <p:sp>
        <p:nvSpPr>
          <p:cNvPr id="14" name="内容占位符 1"/>
          <p:cNvSpPr>
            <a:spLocks noGrp="1"/>
          </p:cNvSpPr>
          <p:nvPr>
            <p:ph idx="1"/>
          </p:nvPr>
        </p:nvSpPr>
        <p:spPr>
          <a:xfrm>
            <a:off x="360854" y="3024291"/>
            <a:ext cx="11485848" cy="2480166"/>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文是一篇说明文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主要介绍了无人机在实际生活中的应用</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同时也探讨了无人机使用过程中存在的问题以及广泛应用面临的挑战。</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语篇导航-DA.eps" descr="id:2147487420;FounderCES"/>
          <p:cNvPicPr/>
          <p:nvPr/>
        </p:nvPicPr>
        <p:blipFill>
          <a:blip r:embed="rId4"/>
          <a:stretch>
            <a:fillRect/>
          </a:stretch>
        </p:blipFill>
        <p:spPr>
          <a:xfrm>
            <a:off x="550590" y="3186891"/>
            <a:ext cx="2664296" cy="651057"/>
          </a:xfrm>
          <a:prstGeom prst="rect">
            <a:avLst/>
          </a:prstGeom>
        </p:spPr>
      </p:pic>
      <p:sp>
        <p:nvSpPr>
          <p:cNvPr id="16" name="内容占位符 1"/>
          <p:cNvSpPr txBox="1">
            <a:spLocks/>
          </p:cNvSpPr>
          <p:nvPr/>
        </p:nvSpPr>
        <p:spPr bwMode="auto">
          <a:xfrm>
            <a:off x="5087094" y="5563155"/>
            <a:ext cx="675960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湖南长沙明德中学期中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6176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615827"/>
          </a:xfrm>
        </p:spPr>
        <p:txBody>
          <a:bodyPr/>
          <a:lstStyle/>
          <a:p>
            <a:pPr hangingPunct="0">
              <a:spcAft>
                <a:spcPts val="0"/>
              </a:spcAft>
              <a:tabLst>
                <a:tab pos="5850890" algn="l"/>
              </a:tabLst>
            </a:pP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 two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boys  swim  in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sea</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half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hour, they are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danger</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difficult for them to swim back</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Jai Sheridan knows that, he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help them</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Jai Sheridan can’t jump into the water</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7247662" y="851359"/>
            <a:ext cx="482824" cy="430887"/>
          </a:xfrm>
          <a:prstGeom prst="rect">
            <a:avLst/>
          </a:prstGeom>
        </p:spPr>
        <p:txBody>
          <a:bodyPr wrap="none">
            <a:spAutoFit/>
          </a:bodyPr>
          <a:lstStyle/>
          <a:p>
            <a:r>
              <a:rPr lang="en-US" altLang="zh-CN" sz="2200"/>
              <a:t>an</a:t>
            </a:r>
            <a:endParaRPr lang="zh-CN" altLang="en-US" sz="2200"/>
          </a:p>
        </p:txBody>
      </p:sp>
      <p:sp>
        <p:nvSpPr>
          <p:cNvPr id="8" name="矩形 7"/>
          <p:cNvSpPr/>
          <p:nvPr/>
        </p:nvSpPr>
        <p:spPr>
          <a:xfrm>
            <a:off x="9755292" y="841965"/>
            <a:ext cx="420308" cy="430887"/>
          </a:xfrm>
          <a:prstGeom prst="rect">
            <a:avLst/>
          </a:prstGeom>
        </p:spPr>
        <p:txBody>
          <a:bodyPr wrap="none">
            <a:spAutoFit/>
          </a:bodyPr>
          <a:lstStyle/>
          <a:p>
            <a:r>
              <a:rPr lang="en-US" altLang="zh-CN" sz="2200"/>
              <a:t>in</a:t>
            </a:r>
            <a:endParaRPr lang="zh-CN" altLang="en-US" sz="2200"/>
          </a:p>
        </p:txBody>
      </p:sp>
      <p:sp>
        <p:nvSpPr>
          <p:cNvPr id="9" name="矩形 8"/>
          <p:cNvSpPr/>
          <p:nvPr/>
        </p:nvSpPr>
        <p:spPr>
          <a:xfrm>
            <a:off x="8197315" y="1349647"/>
            <a:ext cx="889987" cy="430887"/>
          </a:xfrm>
          <a:prstGeom prst="rect">
            <a:avLst/>
          </a:prstGeom>
        </p:spPr>
        <p:txBody>
          <a:bodyPr wrap="none">
            <a:spAutoFit/>
          </a:bodyPr>
          <a:lstStyle/>
          <a:p>
            <a:r>
              <a:rPr lang="en-US" altLang="zh-CN" sz="2200"/>
              <a:t>wants</a:t>
            </a:r>
            <a:endParaRPr lang="zh-CN" altLang="en-US" sz="2200"/>
          </a:p>
        </p:txBody>
      </p:sp>
      <p:sp>
        <p:nvSpPr>
          <p:cNvPr id="12" name="内容占位符 1"/>
          <p:cNvSpPr txBox="1">
            <a:spLocks/>
          </p:cNvSpPr>
          <p:nvPr/>
        </p:nvSpPr>
        <p:spPr bwMode="auto">
          <a:xfrm>
            <a:off x="360854" y="2295726"/>
            <a:ext cx="11485848"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1</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考查冠词。句意：半小时后，他们陷入了危险。根据</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half...hour</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hour</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是以元音音素开头的单词，所以用不定冠词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一个</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half an hour</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是固定短语，意为</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半小时</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1"/>
          <p:cNvSpPr txBox="1">
            <a:spLocks/>
          </p:cNvSpPr>
          <p:nvPr/>
        </p:nvSpPr>
        <p:spPr bwMode="auto">
          <a:xfrm>
            <a:off x="360854" y="3798467"/>
            <a:ext cx="1148584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2</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考查介词。句意同上。根据</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they are...danger</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danger</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是固定短语，意为</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处于危险之中</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，这里描述两个男孩在海里游泳半小时后的危险处境。故填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 name="内容占位符 1"/>
          <p:cNvSpPr txBox="1">
            <a:spLocks/>
          </p:cNvSpPr>
          <p:nvPr/>
        </p:nvSpPr>
        <p:spPr bwMode="auto">
          <a:xfrm>
            <a:off x="360854" y="4822025"/>
            <a:ext cx="11485848" cy="155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3</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考查动词时态和主谓一致。句意：当杰伊</a:t>
            </a:r>
            <a:r>
              <a:rPr lang="en-US" altLang="zh-CN" sz="2200" b="1">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谢里丹知道这件事后，他想要帮助他们。根据</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Jai Sheridan knows that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 help them.</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可知，该句时态是一般现在时，主语是</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，谓语应用第三人称单数形式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wants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wants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1779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1200329"/>
          </a:xfrm>
        </p:spPr>
        <p:txBody>
          <a:bodyPr/>
          <a:lstStyle/>
          <a:p>
            <a:pPr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he sends a drone</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them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quick</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Within one minute, the drone comes to the boys, drops lifesaving equipment down to them and saves their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a:xfrm>
            <a:off x="5637736" y="794942"/>
            <a:ext cx="1159292" cy="461665"/>
          </a:xfrm>
          <a:prstGeom prst="rect">
            <a:avLst/>
          </a:prstGeom>
        </p:spPr>
        <p:txBody>
          <a:bodyPr wrap="none">
            <a:spAutoFit/>
          </a:bodyPr>
          <a:lstStyle/>
          <a:p>
            <a:r>
              <a:rPr lang="en-US" altLang="zh-CN" sz="2400"/>
              <a:t>quickly</a:t>
            </a:r>
            <a:endParaRPr lang="zh-CN" altLang="en-US" sz="1800"/>
          </a:p>
        </p:txBody>
      </p:sp>
      <p:sp>
        <p:nvSpPr>
          <p:cNvPr id="11" name="矩形 10"/>
          <p:cNvSpPr/>
          <p:nvPr/>
        </p:nvSpPr>
        <p:spPr>
          <a:xfrm>
            <a:off x="9898904" y="1392586"/>
            <a:ext cx="764953" cy="461665"/>
          </a:xfrm>
          <a:prstGeom prst="rect">
            <a:avLst/>
          </a:prstGeom>
        </p:spPr>
        <p:txBody>
          <a:bodyPr wrap="none">
            <a:spAutoFit/>
          </a:bodyPr>
          <a:lstStyle/>
          <a:p>
            <a:r>
              <a:rPr lang="en-US" altLang="zh-CN" sz="2400"/>
              <a:t>lives</a:t>
            </a:r>
            <a:endParaRPr lang="zh-CN" altLang="en-US" sz="1800"/>
          </a:p>
        </p:txBody>
      </p:sp>
      <p:sp>
        <p:nvSpPr>
          <p:cNvPr id="12" name="内容占位符 1"/>
          <p:cNvSpPr txBox="1">
            <a:spLocks/>
          </p:cNvSpPr>
          <p:nvPr/>
        </p:nvSpPr>
        <p:spPr bwMode="auto">
          <a:xfrm>
            <a:off x="360854" y="187912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4</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考查副词。句意：所以他迅速派了一架无人机去救他们。根据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he sends a drone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无人机</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them...</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可知，这里需要一个副词来修饰动词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sends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，表示动作的速度，</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quick</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是形容词，其副词形式是</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quickly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迅速地</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quickly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内容占位符 1"/>
          <p:cNvSpPr txBox="1">
            <a:spLocks/>
          </p:cNvSpPr>
          <p:nvPr/>
        </p:nvSpPr>
        <p:spPr bwMode="auto">
          <a:xfrm>
            <a:off x="362847" y="355416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5</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考查名词复数。句意：不到一分钟，无人机就飞到了男孩们身边，放下救生设备，救了他们的命。根据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saves their...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生命</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，是可数名词，这里指两个男孩的生命，所以要用复数形式</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lives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lives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8879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indent="914400"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Drones are really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useful</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is just one example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help us put out a fire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help us send food</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can help us make interesting videos</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4404722" y="811839"/>
            <a:ext cx="1353256" cy="523220"/>
          </a:xfrm>
          <a:prstGeom prst="rect">
            <a:avLst/>
          </a:prstGeom>
        </p:spPr>
        <p:txBody>
          <a:bodyPr wrap="none">
            <a:spAutoFit/>
          </a:bodyPr>
          <a:lstStyle/>
          <a:p>
            <a:r>
              <a:rPr lang="en-US" altLang="zh-CN"/>
              <a:t> helpful</a:t>
            </a:r>
            <a:endParaRPr lang="zh-CN" altLang="en-US" sz="2000"/>
          </a:p>
        </p:txBody>
      </p:sp>
      <p:sp>
        <p:nvSpPr>
          <p:cNvPr id="5" name="内容占位符 1"/>
          <p:cNvSpPr txBox="1">
            <a:spLocks/>
          </p:cNvSpPr>
          <p:nvPr/>
        </p:nvSpPr>
        <p:spPr bwMode="auto">
          <a:xfrm>
            <a:off x="360854" y="2705369"/>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考查形容词。句意：无人机真的很有帮助且实用。根据</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Drones are really...</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useful.</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连接两个并列的形容词，</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useful</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有用的</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是动词或名词，其形容词形式</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helpful</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有帮助的</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，在这里作表语，描述无人机的特点。故填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helpful</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41716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indent="914400" algn="dist"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drones are part of everyday life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can often see drones in </a:t>
            </a:r>
            <a:endPar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 they become cheap and easy to use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about $100</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get a drone to fly around your house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30357" y="1503582"/>
            <a:ext cx="723275" cy="523220"/>
          </a:xfrm>
          <a:prstGeom prst="rect">
            <a:avLst/>
          </a:prstGeom>
        </p:spPr>
        <p:txBody>
          <a:bodyPr wrap="none">
            <a:spAutoFit/>
          </a:bodyPr>
          <a:lstStyle/>
          <a:p>
            <a:r>
              <a:rPr lang="en-US" altLang="zh-CN"/>
              <a:t>our</a:t>
            </a:r>
            <a:endParaRPr lang="zh-CN" altLang="en-US" sz="2000"/>
          </a:p>
        </p:txBody>
      </p:sp>
      <p:sp>
        <p:nvSpPr>
          <p:cNvPr id="4" name="内容占位符 1"/>
          <p:cNvSpPr txBox="1">
            <a:spLocks/>
          </p:cNvSpPr>
          <p:nvPr/>
        </p:nvSpPr>
        <p:spPr bwMode="auto">
          <a:xfrm>
            <a:off x="360854" y="2708920"/>
            <a:ext cx="11485848"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考查代词。句意：我们在生活中经常能看到无人机。根据</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can often see drones in...</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life.</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可知，这里需要一个形容词性物主代词来修饰</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life</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，表示所属关系，</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是人称代词主格，其形容词性物主代词是</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我们的</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our</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68677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852815"/>
          </a:xfrm>
        </p:spPr>
        <p:txBody>
          <a:bodyPr/>
          <a:lstStyle/>
          <a:p>
            <a:pPr indent="914400" hangingPunct="0">
              <a:lnSpc>
                <a:spcPct val="130000"/>
              </a:lnSpc>
              <a:spcAft>
                <a:spcPts val="0"/>
              </a:spcAft>
              <a:tabLst>
                <a:tab pos="5850890" algn="l"/>
              </a:tabLst>
            </a:pP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worried that there are more drones in the sky</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Are they good for planes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they hurt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伤害</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or animals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we really want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drones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around us</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there is still a long way to go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put drones into wide use</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广泛使用</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303655" y="737436"/>
            <a:ext cx="641266" cy="532453"/>
          </a:xfrm>
          <a:prstGeom prst="rect">
            <a:avLst/>
          </a:prstGeom>
        </p:spPr>
        <p:txBody>
          <a:bodyPr wrap="none">
            <a:spAutoFit/>
          </a:bodyPr>
          <a:lstStyle/>
          <a:p>
            <a:pPr>
              <a:lnSpc>
                <a:spcPct val="130000"/>
              </a:lnSpc>
            </a:pPr>
            <a:r>
              <a:rPr lang="en-US" altLang="zh-CN" sz="2200"/>
              <a:t> are</a:t>
            </a:r>
            <a:endParaRPr lang="zh-CN" altLang="en-US" sz="2200"/>
          </a:p>
        </p:txBody>
      </p:sp>
      <p:sp>
        <p:nvSpPr>
          <p:cNvPr id="4" name="矩形 3"/>
          <p:cNvSpPr/>
          <p:nvPr/>
        </p:nvSpPr>
        <p:spPr>
          <a:xfrm>
            <a:off x="9911863" y="1130952"/>
            <a:ext cx="875561" cy="532453"/>
          </a:xfrm>
          <a:prstGeom prst="rect">
            <a:avLst/>
          </a:prstGeom>
        </p:spPr>
        <p:txBody>
          <a:bodyPr wrap="none">
            <a:spAutoFit/>
          </a:bodyPr>
          <a:lstStyle/>
          <a:p>
            <a:pPr>
              <a:lnSpc>
                <a:spcPct val="130000"/>
              </a:lnSpc>
            </a:pPr>
            <a:r>
              <a:rPr lang="en-US" altLang="zh-CN" sz="2200"/>
              <a:t> to fly</a:t>
            </a:r>
            <a:endParaRPr lang="zh-CN" altLang="en-US" sz="2200"/>
          </a:p>
        </p:txBody>
      </p:sp>
      <p:sp>
        <p:nvSpPr>
          <p:cNvPr id="7" name="矩形 6"/>
          <p:cNvSpPr/>
          <p:nvPr/>
        </p:nvSpPr>
        <p:spPr>
          <a:xfrm>
            <a:off x="5983282" y="1563530"/>
            <a:ext cx="947439" cy="532453"/>
          </a:xfrm>
          <a:prstGeom prst="rect">
            <a:avLst/>
          </a:prstGeom>
        </p:spPr>
        <p:txBody>
          <a:bodyPr wrap="none">
            <a:spAutoFit/>
          </a:bodyPr>
          <a:lstStyle/>
          <a:p>
            <a:pPr>
              <a:lnSpc>
                <a:spcPct val="130000"/>
              </a:lnSpc>
            </a:pPr>
            <a:r>
              <a:rPr lang="en-US" altLang="zh-CN" sz="2200"/>
              <a:t>before</a:t>
            </a:r>
            <a:endParaRPr lang="zh-CN" altLang="en-US" sz="2200"/>
          </a:p>
        </p:txBody>
      </p:sp>
      <p:sp>
        <p:nvSpPr>
          <p:cNvPr id="9" name="内容占位符 1"/>
          <p:cNvSpPr txBox="1">
            <a:spLocks/>
          </p:cNvSpPr>
          <p:nvPr/>
        </p:nvSpPr>
        <p:spPr bwMode="auto">
          <a:xfrm>
            <a:off x="360854" y="2464615"/>
            <a:ext cx="11485848" cy="1412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200" smtClean="0">
                <a:solidFill>
                  <a:srgbClr val="00B0F0"/>
                </a:solidFill>
                <a:uFill>
                  <a:solidFill>
                    <a:srgbClr val="00B0F0"/>
                  </a:solidFill>
                </a:uFill>
                <a:latin typeface="Times New Roman" panose="02020603050405020304" pitchFamily="18" charset="0"/>
                <a:ea typeface="宋体" panose="02010600030101010101" pitchFamily="2" charset="-122"/>
              </a:rPr>
              <a:t>8</a:t>
            </a:r>
            <a:r>
              <a:rPr lang="en-US" altLang="zh-CN" sz="2200" smtClean="0">
                <a:solidFill>
                  <a:srgbClr val="00B0F0"/>
                </a:solidFill>
                <a:uFill>
                  <a:solidFill>
                    <a:srgbClr val="00B0F0"/>
                  </a:solidFill>
                </a:uFill>
                <a:latin typeface="宋体" panose="02010600030101010101" pitchFamily="2" charset="-122"/>
                <a:cs typeface="Times New Roman" panose="02020603050405020304" pitchFamily="18" charset="0"/>
              </a:rPr>
              <a:t>.</a:t>
            </a:r>
            <a:r>
              <a:rPr lang="en-US" altLang="zh-CN" sz="2200" b="1"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uFill>
                  <a:solidFill>
                    <a:srgbClr val="00B0F0"/>
                  </a:solidFill>
                </a:u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考查动词时态和主谓一致。句意：人们担心天空中有更多的无人机。根据</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worried that there are more drones in the sky.</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可知，句子描述的是现在人们的状态，</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是复数名词，所以</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动词用</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are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3798467"/>
            <a:ext cx="11485848" cy="925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9</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考查非谓语动词。句意：我们真的希望无人机在我们周围飞吗？</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want sb/sth to do sth</a:t>
            </a:r>
            <a:r>
              <a:rPr lang="zh-CN" altLang="zh-CN" sz="2200" b="1" spc="-9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是固定结构，意为</a:t>
            </a:r>
            <a:r>
              <a:rPr lang="en-US" altLang="zh-CN" sz="2200" b="1" spc="-9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pc="-9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想要某人</a:t>
            </a:r>
            <a:r>
              <a:rPr lang="en-US" altLang="zh-CN" sz="2200" b="1" spc="-9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pc="-9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某物做某事</a:t>
            </a:r>
            <a:r>
              <a:rPr lang="en-US" altLang="zh-CN" sz="2200" b="1" spc="-9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pc="-9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，所以要用动词不定式形式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fly</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fly</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360854" y="4743998"/>
            <a:ext cx="11485848" cy="1805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10</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考查连词。句意：所以在我们能够广泛使用无人机之前，还有很长的路要走。根据</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 there is still a long way to go...we can put drones into wide use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广泛使用</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可知，前后句之间存在时间上的先后关系，</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之前</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，引导时间状语从句，表示在广泛使用无人机这个动作发生之前，还有很多问题需要解决。故填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87337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7"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334566" y="1124744"/>
            <a:ext cx="11449272" cy="5040560"/>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图片 4"/>
          <p:cNvPicPr>
            <a:picLocks noChangeAspect="1"/>
          </p:cNvPicPr>
          <p:nvPr/>
        </p:nvPicPr>
        <p:blipFill>
          <a:blip r:embed="rId2"/>
          <a:stretch>
            <a:fillRect/>
          </a:stretch>
        </p:blipFill>
        <p:spPr>
          <a:xfrm>
            <a:off x="356413" y="836712"/>
            <a:ext cx="1922369" cy="648072"/>
          </a:xfrm>
          <a:prstGeom prst="rect">
            <a:avLst/>
          </a:prstGeom>
        </p:spPr>
      </p:pic>
      <p:pic>
        <p:nvPicPr>
          <p:cNvPr id="6" name="图片 5"/>
          <p:cNvPicPr>
            <a:picLocks noChangeAspect="1"/>
          </p:cNvPicPr>
          <p:nvPr/>
        </p:nvPicPr>
        <p:blipFill>
          <a:blip r:embed="rId3"/>
          <a:stretch>
            <a:fillRect/>
          </a:stretch>
        </p:blipFill>
        <p:spPr>
          <a:xfrm>
            <a:off x="1918742" y="1250448"/>
            <a:ext cx="495300" cy="381000"/>
          </a:xfrm>
          <a:prstGeom prst="rect">
            <a:avLst/>
          </a:prstGeom>
        </p:spPr>
      </p:pic>
      <p:sp>
        <p:nvSpPr>
          <p:cNvPr id="8" name="内容占位符 1"/>
          <p:cNvSpPr txBox="1">
            <a:spLocks/>
          </p:cNvSpPr>
          <p:nvPr/>
        </p:nvSpPr>
        <p:spPr bwMode="auto">
          <a:xfrm>
            <a:off x="360854" y="962144"/>
            <a:ext cx="11422984" cy="5370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40000"/>
              </a:lnSpc>
            </a:pPr>
            <a:r>
              <a:rPr lang="zh-CN" altLang="zh-CN" sz="3200">
                <a:latin typeface="Times New Roman" panose="02020603050405020304" pitchFamily="18" charset="0"/>
                <a:ea typeface="宋体" panose="02010600030101010101" pitchFamily="2" charset="-122"/>
                <a:cs typeface="Times New Roman" panose="02020603050405020304" pitchFamily="18" charset="0"/>
              </a:rPr>
              <a:t>　</a:t>
            </a:r>
            <a:r>
              <a:rPr lang="en-US" altLang="zh-CN" sz="320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3500" smtClean="0">
                <a:latin typeface="Times New Roman" panose="02020603050405020304" pitchFamily="18" charset="0"/>
                <a:ea typeface="楷体" panose="02010609060101010101" pitchFamily="49" charset="-122"/>
                <a:cs typeface="Times New Roman" panose="02020603050405020304" pitchFamily="18" charset="0"/>
              </a:rPr>
              <a:t>在</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语法填空题中</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当括号内是动词时</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要从以下几个方面考虑</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rPr>
              <a:t>1</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动词的时态语态和主谓一致。要注意句子的时间状语和上下文语境以及主语和谓语的单复数形式</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rPr>
              <a:t>2</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非谓语动词形式</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动词不定式、动名词和分词形式</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尤其注意动词不定式作目的状语</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这是中考的必考项目</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en-US" altLang="zh-CN" sz="3500">
                <a:latin typeface="Times New Roman" panose="02020603050405020304" pitchFamily="18" charset="0"/>
                <a:ea typeface="宋体" panose="02010600030101010101" pitchFamily="2" charset="-122"/>
              </a:rPr>
              <a:t>3</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动词形式的变化</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如给出动词</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要求填名词或形容词形式。</a:t>
            </a:r>
            <a:endParaRPr lang="zh-CN" altLang="en-US" sz="3500"/>
          </a:p>
        </p:txBody>
      </p:sp>
    </p:spTree>
    <p:extLst>
      <p:ext uri="{BB962C8B-B14F-4D97-AF65-F5344CB8AC3E}">
        <p14:creationId xmlns:p14="http://schemas.microsoft.com/office/powerpoint/2010/main" val="160790153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871</Words>
  <Application>Microsoft Office PowerPoint</Application>
  <PresentationFormat>自定义</PresentationFormat>
  <Paragraphs>32</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479</cp:revision>
  <dcterms:created xsi:type="dcterms:W3CDTF">2020-11-06T05:24:00Z</dcterms:created>
  <dcterms:modified xsi:type="dcterms:W3CDTF">2025-09-13T07:46:46Z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